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1" r:id="rId11"/>
    <p:sldId id="262" r:id="rId12"/>
    <p:sldId id="263" r:id="rId13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368" y="-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2F2B8-3E1A-4FE8-94CB-D030CD5A31A0}" type="datetimeFigureOut">
              <a:rPr lang="tr-TR" smtClean="0"/>
              <a:pPr/>
              <a:t>15.05.2017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5D107-0147-43A5-A5CB-4C250A8E660B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1817694" y="836712"/>
            <a:ext cx="550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tr-TR" sz="2400" b="1" dirty="0" smtClean="0">
              <a:solidFill>
                <a:schemeClr val="bg1"/>
              </a:solidFill>
            </a:endParaRPr>
          </a:p>
          <a:p>
            <a:pPr algn="ctr"/>
            <a:r>
              <a:rPr lang="tr-TR" sz="2400" b="1" dirty="0" smtClean="0">
                <a:solidFill>
                  <a:schemeClr val="bg1"/>
                </a:solidFill>
              </a:rPr>
              <a:t>Yapay Sinir Ağları ile Duygu Analizi</a:t>
            </a:r>
            <a:endParaRPr lang="tr-TR" dirty="0"/>
          </a:p>
        </p:txBody>
      </p:sp>
      <p:sp>
        <p:nvSpPr>
          <p:cNvPr id="5" name="4 Metin kutusu"/>
          <p:cNvSpPr txBox="1"/>
          <p:nvPr/>
        </p:nvSpPr>
        <p:spPr>
          <a:xfrm>
            <a:off x="539552" y="2996952"/>
            <a:ext cx="3996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1"/>
                </a:solidFill>
              </a:rPr>
              <a:t>Muhammed Gür</a:t>
            </a:r>
          </a:p>
          <a:p>
            <a:pPr algn="ctr"/>
            <a:r>
              <a:rPr lang="tr-TR" sz="2400" b="1" dirty="0" smtClean="0">
                <a:solidFill>
                  <a:schemeClr val="bg1"/>
                </a:solidFill>
              </a:rPr>
              <a:t>110201119</a:t>
            </a:r>
          </a:p>
          <a:p>
            <a:pPr algn="ctr"/>
            <a:endParaRPr lang="tr-TR" sz="2400" dirty="0">
              <a:solidFill>
                <a:schemeClr val="bg1"/>
              </a:solidFill>
            </a:endParaRPr>
          </a:p>
          <a:p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4031940" y="2996952"/>
            <a:ext cx="3996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1"/>
                </a:solidFill>
              </a:rPr>
              <a:t>Berkay </a:t>
            </a:r>
            <a:r>
              <a:rPr lang="tr-TR" sz="2400" b="1" dirty="0" err="1" smtClean="0">
                <a:solidFill>
                  <a:schemeClr val="bg1"/>
                </a:solidFill>
              </a:rPr>
              <a:t>Opak</a:t>
            </a:r>
            <a:endParaRPr lang="tr-TR" sz="2400" b="1" dirty="0" smtClean="0">
              <a:solidFill>
                <a:schemeClr val="bg1"/>
              </a:solidFill>
            </a:endParaRPr>
          </a:p>
          <a:p>
            <a:pPr algn="ctr"/>
            <a:r>
              <a:rPr lang="tr-TR" sz="2400" b="1" dirty="0" smtClean="0">
                <a:solidFill>
                  <a:schemeClr val="bg1"/>
                </a:solidFill>
              </a:rPr>
              <a:t>130201027</a:t>
            </a:r>
            <a:endParaRPr lang="tr-TR" dirty="0"/>
          </a:p>
        </p:txBody>
      </p:sp>
      <p:sp>
        <p:nvSpPr>
          <p:cNvPr id="8" name="7 Metin kutusu"/>
          <p:cNvSpPr txBox="1"/>
          <p:nvPr/>
        </p:nvSpPr>
        <p:spPr>
          <a:xfrm>
            <a:off x="575556" y="4831992"/>
            <a:ext cx="3996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1"/>
                </a:solidFill>
              </a:rPr>
              <a:t>Enes Yıldırım</a:t>
            </a:r>
          </a:p>
          <a:p>
            <a:pPr algn="ctr"/>
            <a:r>
              <a:rPr lang="tr-TR" sz="2400" b="1" dirty="0" smtClean="0">
                <a:solidFill>
                  <a:schemeClr val="bg1"/>
                </a:solidFill>
              </a:rPr>
              <a:t>130201053</a:t>
            </a:r>
            <a:endParaRPr lang="tr-TR" dirty="0"/>
          </a:p>
        </p:txBody>
      </p:sp>
      <p:sp>
        <p:nvSpPr>
          <p:cNvPr id="9" name="8 Metin kutusu"/>
          <p:cNvSpPr txBox="1"/>
          <p:nvPr/>
        </p:nvSpPr>
        <p:spPr>
          <a:xfrm>
            <a:off x="4067944" y="4831992"/>
            <a:ext cx="3996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1"/>
                </a:solidFill>
              </a:rPr>
              <a:t>B.Görkem </a:t>
            </a:r>
            <a:r>
              <a:rPr lang="tr-TR" sz="2400" b="1" dirty="0" err="1" smtClean="0">
                <a:solidFill>
                  <a:schemeClr val="bg1"/>
                </a:solidFill>
              </a:rPr>
              <a:t>Kızılok</a:t>
            </a:r>
            <a:endParaRPr lang="tr-TR" sz="2400" b="1" dirty="0" smtClean="0">
              <a:solidFill>
                <a:schemeClr val="bg1"/>
              </a:solidFill>
            </a:endParaRPr>
          </a:p>
          <a:p>
            <a:pPr algn="ctr"/>
            <a:r>
              <a:rPr lang="tr-TR" sz="2400" b="1" dirty="0" smtClean="0">
                <a:solidFill>
                  <a:schemeClr val="bg1"/>
                </a:solidFill>
              </a:rPr>
              <a:t>130201071</a:t>
            </a:r>
          </a:p>
          <a:p>
            <a:pPr algn="ctr"/>
            <a:endParaRPr lang="tr-TR" sz="2400" dirty="0">
              <a:solidFill>
                <a:schemeClr val="bg1"/>
              </a:solidFill>
            </a:endParaRPr>
          </a:p>
          <a:p>
            <a:endParaRPr lang="tr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0200" y="1774103"/>
            <a:ext cx="5743600" cy="330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8687" y="1829012"/>
            <a:ext cx="5546626" cy="319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9454" y="1855586"/>
            <a:ext cx="5465093" cy="314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1817694" y="548680"/>
            <a:ext cx="5508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 smtClean="0">
                <a:solidFill>
                  <a:schemeClr val="bg1"/>
                </a:solidFill>
              </a:rPr>
              <a:t>Özet</a:t>
            </a:r>
            <a:endParaRPr lang="tr-TR" sz="2400" dirty="0"/>
          </a:p>
        </p:txBody>
      </p:sp>
      <p:sp>
        <p:nvSpPr>
          <p:cNvPr id="10" name="9 Metin kutusu"/>
          <p:cNvSpPr txBox="1"/>
          <p:nvPr/>
        </p:nvSpPr>
        <p:spPr>
          <a:xfrm>
            <a:off x="539552" y="2060848"/>
            <a:ext cx="813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>
                <a:solidFill>
                  <a:schemeClr val="bg1"/>
                </a:solidFill>
              </a:rPr>
              <a:t>Robot bilgisinin insanlaştırılmasında önemli bir adım, insan operatörünün duygularını sınıflandırma yeteneğidir.</a:t>
            </a:r>
          </a:p>
          <a:p>
            <a:endParaRPr lang="tr-TR" sz="2400" dirty="0" smtClean="0">
              <a:solidFill>
                <a:schemeClr val="bg1"/>
              </a:solidFill>
            </a:endParaRPr>
          </a:p>
          <a:p>
            <a:endParaRPr lang="tr-TR" sz="2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tr-TR" sz="2400" dirty="0" smtClean="0">
                <a:solidFill>
                  <a:schemeClr val="bg1"/>
                </a:solidFill>
              </a:rPr>
              <a:t>Bu yazıda, fiili ifadelerle duygu tanıma kabiliyetine sahip olan zekice bir akıllı sistem tasarımını sunuyoruz.</a:t>
            </a:r>
            <a:endParaRPr lang="tr-T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tr-TR" dirty="0" smtClean="0">
                <a:solidFill>
                  <a:schemeClr val="bg1"/>
                </a:solidFill>
              </a:rPr>
              <a:t>	Duygu tanımadan önce, Yüz tanımanın günümüzdeki uygulamaları arasında;</a:t>
            </a:r>
          </a:p>
          <a:p>
            <a:r>
              <a:rPr lang="tr-TR" dirty="0" smtClean="0">
                <a:solidFill>
                  <a:schemeClr val="bg1"/>
                </a:solidFill>
              </a:rPr>
              <a:t>Kalabalık yönetiminde gözetim,</a:t>
            </a:r>
          </a:p>
          <a:p>
            <a:r>
              <a:rPr lang="tr-TR" dirty="0" err="1" smtClean="0">
                <a:solidFill>
                  <a:schemeClr val="bg1"/>
                </a:solidFill>
              </a:rPr>
              <a:t>Google</a:t>
            </a:r>
            <a:r>
              <a:rPr lang="tr-TR" dirty="0" smtClean="0">
                <a:solidFill>
                  <a:schemeClr val="bg1"/>
                </a:solidFill>
              </a:rPr>
              <a:t> </a:t>
            </a:r>
            <a:r>
              <a:rPr lang="tr-TR" dirty="0" err="1" smtClean="0">
                <a:solidFill>
                  <a:schemeClr val="bg1"/>
                </a:solidFill>
              </a:rPr>
              <a:t>Street</a:t>
            </a:r>
            <a:r>
              <a:rPr lang="tr-TR" dirty="0" smtClean="0">
                <a:solidFill>
                  <a:schemeClr val="bg1"/>
                </a:solidFill>
              </a:rPr>
              <a:t>  görüntülerindeki yüzlerin otomatik bulanıklaştırılması,</a:t>
            </a:r>
          </a:p>
          <a:p>
            <a:r>
              <a:rPr lang="tr-TR" dirty="0" smtClean="0">
                <a:solidFill>
                  <a:schemeClr val="bg1"/>
                </a:solidFill>
              </a:rPr>
              <a:t>Fotoğraflarda </a:t>
            </a:r>
            <a:r>
              <a:rPr lang="tr-TR" dirty="0" err="1" smtClean="0">
                <a:solidFill>
                  <a:schemeClr val="bg1"/>
                </a:solidFill>
              </a:rPr>
              <a:t>Facebook</a:t>
            </a:r>
            <a:r>
              <a:rPr lang="tr-TR" dirty="0" smtClean="0">
                <a:solidFill>
                  <a:schemeClr val="bg1"/>
                </a:solidFill>
              </a:rPr>
              <a:t> arkadaşlarının otomatik etiketlenmesi</a:t>
            </a:r>
            <a:endParaRPr lang="tr-T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343197"/>
            <a:ext cx="8229600" cy="5606083"/>
          </a:xfrm>
        </p:spPr>
        <p:txBody>
          <a:bodyPr>
            <a:normAutofit/>
          </a:bodyPr>
          <a:lstStyle/>
          <a:p>
            <a:r>
              <a:rPr lang="tr-TR" dirty="0" smtClean="0">
                <a:solidFill>
                  <a:schemeClr val="bg1"/>
                </a:solidFill>
              </a:rPr>
              <a:t>Bu alanda daha da gelişmiş bir gelişme, duygu tanımanın yapılmasıdır. Bilgisayar sadece yüz tanıma ek olarak, örneğin; Kaş ve dudakları kullanarak yüz ifadesini belirlemek ve böylece bir çocuğun duygusunu anlamak.</a:t>
            </a:r>
          </a:p>
          <a:p>
            <a:r>
              <a:rPr lang="tr-TR" dirty="0" smtClean="0">
                <a:solidFill>
                  <a:schemeClr val="bg1"/>
                </a:solidFill>
              </a:rPr>
              <a:t>Bu tür teknikler, kullanıcı gülümsediğinde otomatik olarak fotoğraf çekmeye yarayan dijital kameralarda kullanılır. </a:t>
            </a:r>
          </a:p>
          <a:p>
            <a:r>
              <a:rPr lang="tr-TR" dirty="0" smtClean="0">
                <a:solidFill>
                  <a:schemeClr val="bg1"/>
                </a:solidFill>
              </a:rPr>
              <a:t>Duygu tanıma insan-makine etkileşimini geliştirmede kilit rol oynamaktadır.</a:t>
            </a:r>
            <a:endParaRPr lang="tr-T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>
                <a:solidFill>
                  <a:schemeClr val="bg1"/>
                </a:solidFill>
              </a:rPr>
              <a:t>Dataset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/>
          <a:lstStyle/>
          <a:p>
            <a:r>
              <a:rPr lang="tr-TR" dirty="0" smtClean="0">
                <a:solidFill>
                  <a:schemeClr val="bg1"/>
                </a:solidFill>
              </a:rPr>
              <a:t>FER-2013 </a:t>
            </a:r>
            <a:r>
              <a:rPr lang="tr-TR" dirty="0" err="1" smtClean="0">
                <a:solidFill>
                  <a:schemeClr val="bg1"/>
                </a:solidFill>
              </a:rPr>
              <a:t>Faces</a:t>
            </a:r>
            <a:r>
              <a:rPr lang="tr-TR" dirty="0" smtClean="0">
                <a:solidFill>
                  <a:schemeClr val="bg1"/>
                </a:solidFill>
              </a:rPr>
              <a:t> </a:t>
            </a:r>
            <a:r>
              <a:rPr lang="tr-TR" dirty="0" err="1" smtClean="0">
                <a:solidFill>
                  <a:schemeClr val="bg1"/>
                </a:solidFill>
              </a:rPr>
              <a:t>Database</a:t>
            </a:r>
            <a:endParaRPr lang="tr-TR" dirty="0" smtClean="0">
              <a:solidFill>
                <a:schemeClr val="bg1"/>
              </a:solidFill>
            </a:endParaRPr>
          </a:p>
          <a:p>
            <a:r>
              <a:rPr lang="tr-TR" dirty="0" smtClean="0">
                <a:solidFill>
                  <a:schemeClr val="bg1"/>
                </a:solidFill>
              </a:rPr>
              <a:t>İnsanların 7 duygusal ifadesinin bulunduğu 28,709 görselden oluşmaktadır. (kızgın, korkulu, mutlu, üzgün, heyecanlı, </a:t>
            </a:r>
            <a:r>
              <a:rPr lang="tr-TR" dirty="0" err="1" smtClean="0">
                <a:solidFill>
                  <a:schemeClr val="bg1"/>
                </a:solidFill>
              </a:rPr>
              <a:t>natural</a:t>
            </a:r>
            <a:r>
              <a:rPr lang="tr-TR" dirty="0" smtClean="0">
                <a:solidFill>
                  <a:schemeClr val="bg1"/>
                </a:solidFill>
              </a:rPr>
              <a:t> ve bıkkın)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69697"/>
          <a:stretch>
            <a:fillRect/>
          </a:stretch>
        </p:blipFill>
        <p:spPr bwMode="auto">
          <a:xfrm>
            <a:off x="5940152" y="4005064"/>
            <a:ext cx="2160240" cy="1998663"/>
          </a:xfrm>
          <a:prstGeom prst="rect">
            <a:avLst/>
          </a:prstGeom>
          <a:noFill/>
        </p:spPr>
      </p:pic>
      <p:sp>
        <p:nvSpPr>
          <p:cNvPr id="5" name="2 İçerik Yer Tutucusu"/>
          <p:cNvSpPr txBox="1">
            <a:spLocks/>
          </p:cNvSpPr>
          <p:nvPr/>
        </p:nvSpPr>
        <p:spPr>
          <a:xfrm>
            <a:off x="5580112" y="5949280"/>
            <a:ext cx="288032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r-T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FER-2013 Örnek</a:t>
            </a:r>
            <a:endParaRPr kumimoji="0" lang="tr-TR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32656"/>
            <a:ext cx="7200800" cy="599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996952"/>
            <a:ext cx="7795989" cy="1590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2 İçerik Yer Tutucusu"/>
          <p:cNvSpPr>
            <a:spLocks noGrp="1"/>
          </p:cNvSpPr>
          <p:nvPr>
            <p:ph idx="1"/>
          </p:nvPr>
        </p:nvSpPr>
        <p:spPr>
          <a:xfrm>
            <a:off x="539552" y="764704"/>
            <a:ext cx="8229600" cy="2232248"/>
          </a:xfrm>
        </p:spPr>
        <p:txBody>
          <a:bodyPr/>
          <a:lstStyle/>
          <a:p>
            <a:r>
              <a:rPr lang="tr-TR" dirty="0" smtClean="0">
                <a:solidFill>
                  <a:schemeClr val="bg1"/>
                </a:solidFill>
              </a:rPr>
              <a:t>İlk iki </a:t>
            </a:r>
            <a:r>
              <a:rPr lang="tr-TR" dirty="0" err="1" smtClean="0">
                <a:solidFill>
                  <a:schemeClr val="bg1"/>
                </a:solidFill>
              </a:rPr>
              <a:t>epoch</a:t>
            </a:r>
            <a:endParaRPr lang="tr-TR" dirty="0" smtClean="0">
              <a:solidFill>
                <a:schemeClr val="bg1"/>
              </a:solidFill>
            </a:endParaRPr>
          </a:p>
          <a:p>
            <a:r>
              <a:rPr lang="tr-TR" dirty="0" err="1" smtClean="0">
                <a:solidFill>
                  <a:schemeClr val="bg1"/>
                </a:solidFill>
              </a:rPr>
              <a:t>Loss</a:t>
            </a:r>
            <a:r>
              <a:rPr lang="tr-TR" dirty="0" smtClean="0">
                <a:solidFill>
                  <a:schemeClr val="bg1"/>
                </a:solidFill>
              </a:rPr>
              <a:t> ve </a:t>
            </a:r>
            <a:r>
              <a:rPr lang="tr-TR" dirty="0" err="1" smtClean="0">
                <a:solidFill>
                  <a:schemeClr val="bg1"/>
                </a:solidFill>
              </a:rPr>
              <a:t>accuracy</a:t>
            </a:r>
            <a:r>
              <a:rPr lang="tr-TR" dirty="0" smtClean="0">
                <a:solidFill>
                  <a:schemeClr val="bg1"/>
                </a:solidFill>
              </a:rPr>
              <a:t> değerleri</a:t>
            </a:r>
            <a:endParaRPr lang="tr-T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İçerik Yer Tutucusu"/>
          <p:cNvSpPr>
            <a:spLocks noGrp="1"/>
          </p:cNvSpPr>
          <p:nvPr>
            <p:ph idx="1"/>
          </p:nvPr>
        </p:nvSpPr>
        <p:spPr>
          <a:xfrm>
            <a:off x="539552" y="764704"/>
            <a:ext cx="8229600" cy="2232248"/>
          </a:xfrm>
        </p:spPr>
        <p:txBody>
          <a:bodyPr/>
          <a:lstStyle/>
          <a:p>
            <a:r>
              <a:rPr lang="tr-TR" dirty="0" err="1" smtClean="0">
                <a:solidFill>
                  <a:schemeClr val="bg1"/>
                </a:solidFill>
              </a:rPr>
              <a:t>Epoch</a:t>
            </a:r>
            <a:r>
              <a:rPr lang="tr-TR" dirty="0" smtClean="0">
                <a:solidFill>
                  <a:schemeClr val="bg1"/>
                </a:solidFill>
              </a:rPr>
              <a:t> 15</a:t>
            </a:r>
            <a:endParaRPr lang="tr-TR" dirty="0" smtClean="0">
              <a:solidFill>
                <a:schemeClr val="bg1"/>
              </a:solidFill>
            </a:endParaRPr>
          </a:p>
          <a:p>
            <a:r>
              <a:rPr lang="tr-TR" dirty="0" err="1" smtClean="0">
                <a:solidFill>
                  <a:schemeClr val="bg1"/>
                </a:solidFill>
              </a:rPr>
              <a:t>Loss</a:t>
            </a:r>
            <a:r>
              <a:rPr lang="tr-TR" dirty="0" smtClean="0">
                <a:solidFill>
                  <a:schemeClr val="bg1"/>
                </a:solidFill>
              </a:rPr>
              <a:t> ve </a:t>
            </a:r>
            <a:r>
              <a:rPr lang="tr-TR" dirty="0" err="1" smtClean="0">
                <a:solidFill>
                  <a:schemeClr val="bg1"/>
                </a:solidFill>
              </a:rPr>
              <a:t>accuracy</a:t>
            </a:r>
            <a:r>
              <a:rPr lang="tr-TR" dirty="0" smtClean="0">
                <a:solidFill>
                  <a:schemeClr val="bg1"/>
                </a:solidFill>
              </a:rPr>
              <a:t> değerleri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80928"/>
            <a:ext cx="8210867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İçerik Yer Tutucusu"/>
          <p:cNvSpPr>
            <a:spLocks noGrp="1"/>
          </p:cNvSpPr>
          <p:nvPr>
            <p:ph idx="1"/>
          </p:nvPr>
        </p:nvSpPr>
        <p:spPr>
          <a:xfrm>
            <a:off x="539552" y="764704"/>
            <a:ext cx="8229600" cy="2232248"/>
          </a:xfrm>
        </p:spPr>
        <p:txBody>
          <a:bodyPr/>
          <a:lstStyle/>
          <a:p>
            <a:r>
              <a:rPr lang="tr-TR" dirty="0" smtClean="0">
                <a:solidFill>
                  <a:schemeClr val="bg1"/>
                </a:solidFill>
              </a:rPr>
              <a:t>Son iki </a:t>
            </a:r>
            <a:r>
              <a:rPr lang="tr-TR" dirty="0" err="1" smtClean="0">
                <a:solidFill>
                  <a:schemeClr val="bg1"/>
                </a:solidFill>
              </a:rPr>
              <a:t>Epoch</a:t>
            </a:r>
            <a:endParaRPr lang="tr-TR" dirty="0" smtClean="0">
              <a:solidFill>
                <a:schemeClr val="bg1"/>
              </a:solidFill>
            </a:endParaRPr>
          </a:p>
          <a:p>
            <a:r>
              <a:rPr lang="tr-TR" dirty="0" err="1" smtClean="0">
                <a:solidFill>
                  <a:schemeClr val="bg1"/>
                </a:solidFill>
              </a:rPr>
              <a:t>Loss</a:t>
            </a:r>
            <a:r>
              <a:rPr lang="tr-TR" dirty="0" smtClean="0">
                <a:solidFill>
                  <a:schemeClr val="bg1"/>
                </a:solidFill>
              </a:rPr>
              <a:t> ve </a:t>
            </a:r>
            <a:r>
              <a:rPr lang="tr-TR" dirty="0" err="1" smtClean="0">
                <a:solidFill>
                  <a:schemeClr val="bg1"/>
                </a:solidFill>
              </a:rPr>
              <a:t>accuracy</a:t>
            </a:r>
            <a:r>
              <a:rPr lang="tr-TR" dirty="0" smtClean="0">
                <a:solidFill>
                  <a:schemeClr val="bg1"/>
                </a:solidFill>
              </a:rPr>
              <a:t> değerleri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2" name="Picture 2" descr="C:\Users\BGK\Desktop\Screenshot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08920"/>
            <a:ext cx="8816639" cy="13681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158</Words>
  <Application>Microsoft Office PowerPoint</Application>
  <PresentationFormat>Ekran Gösterisi (4:3)</PresentationFormat>
  <Paragraphs>32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3" baseType="lpstr">
      <vt:lpstr>Ofis Teması</vt:lpstr>
      <vt:lpstr>Slayt 1</vt:lpstr>
      <vt:lpstr>Slayt 2</vt:lpstr>
      <vt:lpstr>Slayt 3</vt:lpstr>
      <vt:lpstr>Slayt 4</vt:lpstr>
      <vt:lpstr>Dataset</vt:lpstr>
      <vt:lpstr>Slayt 6</vt:lpstr>
      <vt:lpstr>Slayt 7</vt:lpstr>
      <vt:lpstr>Slayt 8</vt:lpstr>
      <vt:lpstr>Slayt 9</vt:lpstr>
      <vt:lpstr>Slayt 10</vt:lpstr>
      <vt:lpstr>Slayt 11</vt:lpstr>
      <vt:lpstr>Slayt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BGK</dc:creator>
  <cp:lastModifiedBy>BGK</cp:lastModifiedBy>
  <cp:revision>66</cp:revision>
  <dcterms:created xsi:type="dcterms:W3CDTF">2017-04-24T12:57:46Z</dcterms:created>
  <dcterms:modified xsi:type="dcterms:W3CDTF">2017-05-15T12:21:42Z</dcterms:modified>
</cp:coreProperties>
</file>